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2" r:id="rId5"/>
    <p:sldId id="269" r:id="rId6"/>
    <p:sldId id="263" r:id="rId7"/>
    <p:sldId id="267" r:id="rId8"/>
    <p:sldId id="268" r:id="rId9"/>
    <p:sldId id="260" r:id="rId10"/>
    <p:sldId id="259" r:id="rId11"/>
    <p:sldId id="261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284A-C272-40B2-A09F-8DAE953DF6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9D9F-6846-403B-B078-EAE01DFC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lchamber.com/" TargetMode="External"/><Relationship Id="rId2" Type="http://schemas.openxmlformats.org/officeDocument/2006/relationships/hyperlink" Target="http://www.tasteofdoral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AaHyZNCya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hC3HZ-YgE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2960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6</a:t>
            </a:r>
            <a:r>
              <a:rPr lang="en-US" sz="2800" baseline="300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 Annual 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Doral Restaurant Week™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  <a:cs typeface="Times New Roman" pitchFamily="18" charset="0"/>
              </a:rPr>
              <a:t>July 1 – July 31, 2017 </a:t>
            </a:r>
            <a:endParaRPr lang="en-US" sz="2800" dirty="0">
              <a:solidFill>
                <a:srgbClr val="660066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685800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 Sponsor Benefits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Golden Spoon Sponsor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 listing in press release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Sponsor logo on marketing and promotional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logo on Doral Restaurant Week website and Doral Chamber of Commerce website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Social Media content inclusion and web connectivity to sponsor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Title Sponsor’s logo on all DRW email blasts (35,000 contacts)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660066"/>
                </a:solidFill>
                <a:latin typeface="Century Gothic" pitchFamily="34" charset="0"/>
              </a:rPr>
              <a:t>Presented at kick-off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e</a:t>
            </a:r>
            <a:r>
              <a:rPr lang="en-US" noProof="0" dirty="0" smtClean="0">
                <a:solidFill>
                  <a:srgbClr val="660066"/>
                </a:solidFill>
                <a:latin typeface="Century Gothic" pitchFamily="34" charset="0"/>
              </a:rPr>
              <a:t>vent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Investment- $2,500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Limit – 2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8645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Silver Spoon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Sponsorship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logo on print advertisements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rgbClr val="660066"/>
                </a:solidFill>
                <a:latin typeface="Century Gothic" pitchFamily="34" charset="0"/>
              </a:rPr>
              <a:t>Sponsor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logo on promotion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Sponsor logo on Doral Restaurant Week™ and Doral Chamber of Commerce website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Social Media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content inclusion and web connectivity to sponsor site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Investment- $500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685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Week™ Sponsor Benefits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6489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5" y="685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  <a:latin typeface="Century Gothic" pitchFamily="34" charset="0"/>
              </a:rPr>
              <a:t>About the City of </a:t>
            </a: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>Doral</a:t>
            </a:r>
            <a:endParaRPr lang="en-US" sz="40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Over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150,000 employees come to work every day to the city. </a:t>
            </a:r>
            <a:endParaRPr lang="en-GB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Home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to Fortune 500 companies and government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headquarters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Best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City in Florida for Business Start-ups by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BusinessWeek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Named </a:t>
            </a:r>
            <a:r>
              <a:rPr lang="en-GB" dirty="0">
                <a:solidFill>
                  <a:srgbClr val="660066"/>
                </a:solidFill>
                <a:latin typeface="Century Gothic" pitchFamily="34" charset="0"/>
              </a:rPr>
              <a:t>#2 of America's Top 25 towns to live well for its cultural amenities, pro-business environments, and highly educated workforce by </a:t>
            </a:r>
            <a:r>
              <a:rPr lang="en-GB" dirty="0" smtClean="0">
                <a:solidFill>
                  <a:srgbClr val="660066"/>
                </a:solidFill>
                <a:latin typeface="Century Gothic" pitchFamily="34" charset="0"/>
              </a:rPr>
              <a:t>Forbes.com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Total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Population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50,213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Over 200 Restaurants in Doral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23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Hotels with a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85%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occupancy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" y="416617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Remember, early sign-ups mean your restaurant or sponsorship gets advertised as early as possible! Don’t delay, and take advantage of this once-a-year opportunity to crack into one of the country’s most sumptuous markets!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525" y="608827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278112"/>
            <a:ext cx="747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/>
            <a:r>
              <a:rPr lang="en-US" u="sng" dirty="0" smtClean="0">
                <a:solidFill>
                  <a:srgbClr val="660066"/>
                </a:solidFill>
                <a:latin typeface="Century Gothic" pitchFamily="34" charset="0"/>
              </a:rPr>
              <a:t>To participate, please contact:</a:t>
            </a:r>
          </a:p>
          <a:p>
            <a:pPr lvl="0" algn="ctr"/>
            <a:r>
              <a:rPr lang="en-US" dirty="0" err="1">
                <a:solidFill>
                  <a:srgbClr val="660066"/>
                </a:solidFill>
                <a:latin typeface="Century Gothic" pitchFamily="34" charset="0"/>
              </a:rPr>
              <a:t>Azahy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Century Gothic" pitchFamily="34" charset="0"/>
              </a:rPr>
              <a:t>Arencibia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 at (305) 477-7600 or info@tasteofdoral.com</a:t>
            </a:r>
          </a:p>
        </p:txBody>
      </p:sp>
    </p:spTree>
    <p:extLst>
      <p:ext uri="{BB962C8B-B14F-4D97-AF65-F5344CB8AC3E}">
        <p14:creationId xmlns:p14="http://schemas.microsoft.com/office/powerpoint/2010/main" val="2289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76398"/>
            <a:ext cx="7799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Century Gothic" pitchFamily="34" charset="0"/>
              </a:rPr>
              <a:t>Doral Restaurant Week™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 is a restaurant promotion that showcases the vast cultural cuisine that is available around Doral, Florida during the month of July.</a:t>
            </a:r>
          </a:p>
          <a:p>
            <a:endParaRPr lang="en-US" sz="20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As a city that is bursting at the seams with more than 200 restaurants, Doral Restaurant Week™ features special ‘prix fixe’ dining options at </a:t>
            </a:r>
            <a:r>
              <a:rPr lang="en-US" sz="2000" dirty="0" smtClean="0">
                <a:solidFill>
                  <a:srgbClr val="FF0000"/>
                </a:solidFill>
                <a:latin typeface="Century Gothic" pitchFamily="34" charset="0"/>
              </a:rPr>
              <a:t>Doral’s finest restaurants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.   </a:t>
            </a:r>
          </a:p>
          <a:p>
            <a:endParaRPr lang="en-US" sz="2000" dirty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Not only does Doral Restaurant Week™ boost </a:t>
            </a:r>
            <a:r>
              <a:rPr lang="en-US" sz="2000" dirty="0">
                <a:solidFill>
                  <a:srgbClr val="660066"/>
                </a:solidFill>
                <a:latin typeface="Century Gothic" pitchFamily="34" charset="0"/>
              </a:rPr>
              <a:t>business for 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your restaurants during the usually slow summer month of July, but it also encourages </a:t>
            </a:r>
            <a:r>
              <a:rPr lang="en-US" sz="2000" dirty="0">
                <a:solidFill>
                  <a:srgbClr val="660066"/>
                </a:solidFill>
                <a:latin typeface="Century Gothic" pitchFamily="34" charset="0"/>
              </a:rPr>
              <a:t>consumers </a:t>
            </a:r>
            <a:r>
              <a:rPr lang="en-US" sz="2000" dirty="0" smtClean="0">
                <a:solidFill>
                  <a:srgbClr val="660066"/>
                </a:solidFill>
                <a:latin typeface="Century Gothic" pitchFamily="34" charset="0"/>
              </a:rPr>
              <a:t>to explore restaurants they have yet to discover.</a:t>
            </a:r>
            <a:endParaRPr lang="en-US" sz="20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What is it?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899" y="5867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43078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During Doral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Restaurant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Week™, participating restaurants will offer either special priced menu item(s), a percentage discount or a free </a:t>
            </a:r>
            <a:b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Hors d’oeuvre, drink or dessert.</a:t>
            </a:r>
          </a:p>
          <a:p>
            <a:endParaRPr lang="en-US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Diners can then to enjoy a Prix Fixe ‘Indulgence’ or ‘Lavish’ Dining experience at a Doral area fine restaurant.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046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How it Works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5715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5462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All That’s Needed to Participate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1) Choose 1 to 3 items from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their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existing menu or create new items that cater to the 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Doral Restaurant Week (DRW)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concept.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2) Send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their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menu or offer in text form to info@tasteofdoral.com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b="1" u="sng" dirty="0" smtClean="0">
                <a:solidFill>
                  <a:srgbClr val="660066"/>
                </a:solidFill>
                <a:latin typeface="Century Gothic" pitchFamily="34" charset="0"/>
              </a:rPr>
              <a:t>The new DRW menu should include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:</a:t>
            </a:r>
            <a:b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</a:br>
            <a:endParaRPr lang="en-US" sz="2100" b="1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	A special menu item(s) offered with DRW special price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0" lvl="2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	Or a percentage off price –minimum 25%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0" lvl="2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    	Or a free Hors d’oeuvre, dessert or free drink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3)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Restaurants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display DRW and 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Taste of Doral™ (</a:t>
            </a:r>
            <a:r>
              <a:rPr lang="en-US" sz="2100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sz="2100" b="1" dirty="0" smtClean="0">
                <a:solidFill>
                  <a:srgbClr val="660066"/>
                </a:solidFill>
                <a:latin typeface="Century Gothic" pitchFamily="34" charset="0"/>
              </a:rPr>
              <a:t>)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marketing materials at entrance and throughout the restaurant: posters, flyers, stickers, etc.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(We provide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these!)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4) Social Media Marketing: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Restauranteurs take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photos, videos, interview diners who are taking advantage of the DRW deals, and post the materials to DRW’s social media sites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using the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hashtag #</a:t>
            </a:r>
            <a:r>
              <a:rPr lang="en-US" sz="2100" dirty="0" err="1" smtClean="0">
                <a:solidFill>
                  <a:srgbClr val="660066"/>
                </a:solidFill>
                <a:latin typeface="Century Gothic" pitchFamily="34" charset="0"/>
              </a:rPr>
              <a:t>doralrestaurant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 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1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5)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They give </a:t>
            </a:r>
            <a:r>
              <a:rPr lang="en-US" sz="2100" dirty="0" smtClean="0">
                <a:solidFill>
                  <a:srgbClr val="660066"/>
                </a:solidFill>
                <a:latin typeface="Century Gothic" pitchFamily="34" charset="0"/>
              </a:rPr>
              <a:t>us feedback: How many diners participated in DRW?  Did they have lunch, or dinner? Any feedback will help the program – and your restaurant - grow!</a:t>
            </a:r>
            <a:endParaRPr lang="en-US" sz="1800" dirty="0" smtClean="0">
              <a:solidFill>
                <a:srgbClr val="660066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600" dirty="0">
              <a:solidFill>
                <a:srgbClr val="9E22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248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808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60066"/>
                </a:solidFill>
                <a:latin typeface="Century Gothic" pitchFamily="34" charset="0"/>
              </a:rPr>
              <a:t>Doral Restaurant </a:t>
            </a:r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Week™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Participants’ </a:t>
            </a:r>
            <a:r>
              <a:rPr lang="en-US" sz="3600" b="1" dirty="0">
                <a:solidFill>
                  <a:srgbClr val="660066"/>
                </a:solidFill>
                <a:latin typeface="Century Gothic" pitchFamily="34" charset="0"/>
              </a:rPr>
              <a:t>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Full month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of marketing and promotions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during July.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Listing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link, and description of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restaurant on 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DRW menu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in 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Taste of Doral Marketing Kit (folder with stickers/flyers,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Regularly posted specials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and promotions on Taste of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Doral™ </a:t>
            </a:r>
            <a:r>
              <a:rPr lang="en-US" b="1" dirty="0">
                <a:solidFill>
                  <a:srgbClr val="660066"/>
                </a:solidFill>
                <a:latin typeface="Century Gothic" pitchFamily="34" charset="0"/>
              </a:rPr>
              <a:t>Facebook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Page and social media sites (40+ platforms)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Logo on our annual Doral Family Journal Taste of Doral™ Advertisement – be sure to send them in before June 30</a:t>
            </a:r>
            <a:r>
              <a:rPr lang="en-US" baseline="30000" dirty="0" smtClean="0">
                <a:solidFill>
                  <a:srgbClr val="660066"/>
                </a:solidFill>
                <a:latin typeface="Century Gothic" pitchFamily="34" charset="0"/>
              </a:rPr>
              <a:t>th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Rotating daily featured restaurant in our 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 email – first come, first served!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8224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Week™  </a:t>
            </a:r>
            <a:b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660066"/>
                </a:solidFill>
                <a:latin typeface="Century Gothic" pitchFamily="34" charset="0"/>
              </a:rPr>
              <a:t>Marketing </a:t>
            </a:r>
            <a:r>
              <a:rPr lang="en-US" sz="3600" b="1" dirty="0">
                <a:solidFill>
                  <a:srgbClr val="660066"/>
                </a:solidFill>
                <a:latin typeface="Century Gothic" pitchFamily="34" charset="0"/>
              </a:rPr>
              <a:t>and Promotional Visibility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endParaRPr lang="en-US" sz="3600" b="1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45481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Taste of Doral (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) Website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(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  <a:hlinkClick r:id="rId2"/>
              </a:rPr>
              <a:t>www.atasteofdoral.com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) with link to restaurant’s website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Doral Chamber of Commerce Web Site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listing 	(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  <a:hlinkClick r:id="rId3"/>
              </a:rPr>
              <a:t>www.doralchamber.com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)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Daily </a:t>
            </a:r>
            <a:r>
              <a:rPr lang="en-US" dirty="0" err="1" smtClean="0">
                <a:solidFill>
                  <a:srgbClr val="660066"/>
                </a:solidFill>
                <a:latin typeface="Century Gothic" pitchFamily="34" charset="0"/>
              </a:rPr>
              <a:t>ToD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 e-mail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blast to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35,000 contacts </a:t>
            </a:r>
            <a:endParaRPr lang="en-US" dirty="0">
              <a:solidFill>
                <a:srgbClr val="660066"/>
              </a:solidFill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Press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Releases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announcing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events and participating restaurants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Posting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to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40+ </a:t>
            </a:r>
            <a:r>
              <a:rPr lang="en-US" dirty="0">
                <a:solidFill>
                  <a:srgbClr val="660066"/>
                </a:solidFill>
                <a:latin typeface="Century Gothic" pitchFamily="34" charset="0"/>
              </a:rPr>
              <a:t>Social Media Sites such as Facebook, </a:t>
            </a: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Twitter, and Instagram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Print Ad Promotion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Television Promotion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Radio Promotion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Doral Family Journal – both printed and social Media Sponsor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Hashtag Promotion through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#</a:t>
            </a:r>
            <a:r>
              <a:rPr lang="en-US" b="1" dirty="0" err="1" smtClean="0">
                <a:solidFill>
                  <a:srgbClr val="660066"/>
                </a:solidFill>
                <a:latin typeface="Century Gothic" pitchFamily="34" charset="0"/>
              </a:rPr>
              <a:t>doralrestaurant</a:t>
            </a:r>
            <a:endParaRPr lang="en-US" b="1" dirty="0" smtClean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  <a:t>Doral Restaurant Week™</a:t>
            </a:r>
            <a:br>
              <a:rPr lang="en-US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We’ll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help </a:t>
            </a: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generate Press Coverage like this…</a:t>
            </a:r>
            <a:endParaRPr lang="en-US" b="1" dirty="0"/>
          </a:p>
        </p:txBody>
      </p:sp>
      <p:pic>
        <p:nvPicPr>
          <p:cNvPr id="3" name="aAaHyZNCya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2133600"/>
            <a:ext cx="6858000" cy="3603027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5401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This could be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Doral Restaurant Week™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en-US" sz="4400" b="1" dirty="0" smtClean="0">
                <a:solidFill>
                  <a:srgbClr val="660066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Coverage is HUGE!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Baru Urbano Chef serves dish Bite w Belkys.jpg"/>
          <p:cNvPicPr>
            <a:picLocks noChangeAspect="1"/>
          </p:cNvPicPr>
          <p:nvPr/>
        </p:nvPicPr>
        <p:blipFill>
          <a:blip r:embed="rId3" cstate="print"/>
          <a:srcRect t="11192" r="3243" b="18374"/>
          <a:stretch>
            <a:fillRect/>
          </a:stretch>
        </p:blipFill>
        <p:spPr>
          <a:xfrm>
            <a:off x="6495218" y="1601904"/>
            <a:ext cx="1790007" cy="17373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26" name="AutoShape 2" descr="data:image/jpeg;base64,/9j/4AAQSkZJRgABAQAAAQABAAD/2wCEAAkGBxQSEhUUExQWFhQWGBQUFBQXFRQUFhUUFxUWFhQUFRgYHCggGBwlHBUUITEhJSksLi4uFx8zODMsNygtLisBCgoKDg0OGxAQGywkHyQsLCwsLSwsLCwsLCwsLCwsLCwsLCwsLCwsLCwsLCwsLCwsLCwsLCwsLCwsLCwsLCwsLP/AABEIAKgBLAMBIgACEQEDEQH/xAAcAAACAwEBAQEAAAAAAAAAAAAFBgMEBwACAQj/xABJEAABAwIDBAUIBAwGAgMBAAABAAIDBBEFEiEGMUFREyJhcbEHMnOBkaHB0UJScrIUFSMkMzRiY4KSwvAWU6Kz0uFDlIOj8VT/xAAaAQADAQEBAQAAAAAAAAAAAAACAwQBBQAG/8QAKxEAAgIBBAEDBAICAwAAAAAAAAECAxEEEiExQRMiMgUzUXGBwSNhFEOx/9oADAMBAAIRAxEAPwAB5OamGOlLnR9JJ0jrA+YBpY/3dNM2PTP3OyDkzT370ibED83P2z4BMjNFwNRBepLP5OtUvaieZxdqSSeZJKjaF9zhfWb1K+A+OgbS0gfM8vNsg6vC7rLomTvOUgAAXLjqNeXb2KSrhHSEXs53WHLday6nqCAWuBuOzf2hPTyc66GGwhgNNEyYOOpA3nmdD7rqliVHlne4E6uJB3aFTYPTuke546rWaAkXu7/pea2c5yCL20vzQPJNt4yfBVygEB5sedj4q9szFIBM9waQcrd9t2vxCD1dRlb2ojgFU4QkO0u4n1cPBZs9r4PKITjbTH9IyzjxA+LVWqcHhd+jl14NNiT4FQO5lQU1M55zZSAd2h3JSpl3lhem30XqPZ2XNcND+4/A2V8UrmkZmub3gjxVigL4RZriPX8Cr7saka3rBrr6ai3gvLei+uG1YFaZ5c7VewxF21MDz1obE8W2/wClO3D4HebIW/a//Pij3/lDEhdkjVbotU0SYGd7ZGO9dvmqU+HPYHOy6AHcQU6E0NjHItCDNIfYo8SORthvRPDoHHMcp48CguJsLnkIVLdM6STUMAWSmLzqpmUYCIBgG9RSzNHarN0n0JajHlnyEWRSCIEIYKtgUIxdwPVaPWvbZsF2VoZW0tlUq3BvHXkh8WLvfoTbu0Ck6ElbHTJ8sW9S10fG1p5Ly95drZSCkPYFLExrebjy3D5lBZTt5QyNm7s80DS42tpx4Ad5VrHIWtiysJ1IzOGhfbgOQ8VDI4nsHIaBVq+Y3aDuSI5ckesXHAPlndZQGdWq5nLchbt6qjFMgte0uQPzva228gK3tDVZpQ0bmNDR8fgvuEQ9G0zO37mDmh7mFxLjvJufWvYWSGU2yvK26N7K0IuXnhoEKMJJA5lNlBDkaF6UuMGVrLyFg9Y9tR+tzfbK1djysn2j/WpvtlO0fzYdryhk2QkIgP23eAR6OUpQ2YqcrbHcSfgmhrknUR97NrsbWC/HIp4pNVRjKvxRKOUCqLPmI0ucBw3hLu1GGzPLZGkkAAFt7G+uo4JrzWC+CEPFjuWV2OuWT1kdxmzKyojFhJM0cg+QDxsvn41m/wA2T+Yp42jwVv4PK8b2tzewhZ4F2dPZG6OcEdsdpOJ5H6F7j3ud81zZXHc6R3cXke0my8wmxJ/Zd90po2LwoTNYDyv7UdrUI5wZDoXPwZ7voOPeW/Neuikj1s5naCR72la/S7NRjUgKSswCHLa2/wBij/5q/A7ZwZZQ7Q1MVsszyPqvPSA/zXPsITPh+2zJLNqWZD9eMnJfta65b7UvbTYP+DSWFyx2rTytvag6pdNV0cpC/UlB8my0MLHWIfodRcaW4WLSfBXX0h+jlPc4eB1Wa7EY26OQQuN2G5Zf6J3lo7OK0xtnC65d9HpywVQlkXNqMRdRtY8xl2Z2Wxu22lzrZVZ8XEsLTG5wDxe17EcwbHvX3ylM/N4/Sj3sckGnqXs8x7m+8ew6KqnTqcMrsP1lXLk0Ciq3sZYEoLidY/Mdfcgv48qP83/RH/xUUuJSv3uB/hYPAIoaNxllj5a1SWI5LEjy7eV5hGqpmodz9wXwVLufuCp9JkTvTfLC3QryY+xDnV8n1vcz5L4auT659jfks9JmuxLsIlq+UGJHMWncELdM473H228FHGesi9Paj0blLhDpTPDxcFTthQSkuALIxSVYOjtDzSXJdMak+0e3w2CrVlJnZcDci/RXCu4PhL5LgAAcypbo7fcimFmVhiQ43FirWGbOF56SXqxjXkXf9JsmwqClcc3Xdv1HHsGqEYnWPlPJo3NHxQqTa4Ib5ZZQxCZriGsFmN0b81SkGitmJQTNXuiNogoYrvudyYntsLIfhcXFXc2qGTyGuj61ZZtF+szfbK066zHaH9Zl+2VZovk/0ZZ4LWDn8n6ymPDarMLHePelzB/M9ZRCGUtcCN41R2RzJmVryNtM1FY9yGYVWZxfq34jK35XRh0dipZ1lSkfDHdWaeEWXmEKxEdbKWVbGqRWxyL81n9E/wC6Vj7VtmOR3pZ/RSfcKxNq6OgWE0yPU8tHq+jvsu8Fo3k5Z1GfYb4LOT5rvsnwWm+ThnUj+wzwCfqFmINfSHpV6saBX+jUNRFuXHcSkSPKBTA0uc72vZb+I5T4rNlqHlLmDaQM0u+Rtv4esfh7VmC6uiWKya/s907rSRkb87ffcLZtn5C+MXWO0EeeZg4N6x77ENTzg220ELMhZKTuzBrCPZmuvaiG4dXxhE/lNktDG394D7GuSRheFmYA9bUmwGmgJAO6/BNuNY5Q1UZY98zTcODhECQRfme0qlguPUtMRZsr2tAAs1gJsLa3cNTvW1QcYYCnIou2Sd9U27S4j3q0NkiBew3cgnnCcYgrYy+MOGU5XMcAHNNrjcSDpxBUNZJkaRz0S7ZSi8B14fZlNQyznDkSPYowbK1iv6aX7bvEqnKNCrI8xRLP7v8AIRw7DBLwHsCsybODgLd2ngiWzUWns+KIYniMcGUPzHNewaL6DipZTe7gqgl2KVRhEjN2vYR4WVWjbd4TX/iCnO/OO9h+CCOlpmuvG59ibm7Tp2DTcjUpYw0FiKeUMNPCwAXCsR5BubdCmY7Ba13fyOXz8ewj6/8AKPiVM6pMqjckvAyU1Y4GwaLK7FiDxo11uYGiUKvapgic2FsgkIsHkMAaTvPnE8+Cg2drzksXEnMd5JNtOJWKqUY5aJ77VJcMaJ4iTm5qN0HYrFPPpZ3tViWMcEOUc7LBVRT6IVMxMskdwhs1JdLkjclSlNgrkERfuUZpCBqNFdw2PKFLbJxWR8Em8HumwwX118Fkm1jMtZOOUjgtwpmrEdsv16p9I5UfSrHOyWfwe1EUkifAj+TPeUQbCq+zFOXR6C/WKZYcLIPX6vYfO/l4etdGckpNGQrzFFfDwWuB3W1PyTTh9YJPO0KEmLWwFgOHzRKjpVjSaG7QuyA+pe44dbqeiBtY+1XGRjcN6RKBhVxUXpKj0Mv3CsKC3fGoiKao9DL9xywhqp0yxkRcenea77J8FqPk0HUj+wzwCy/geVte7ijGFYvWQhvQOe0WGW0bHC3CxcwptsdywZWuEb6GqjjldFTx55niMcM293Y0b3HsCx+faTE3jrTVAH7MYjPtjYCgM8jnOzPc5z9xc8uc/uJdqpY6X8sa548BfarHjWTZgC2NvVjad9uLndpQdjHOOVgu7jyb2n5KNgN9dRyvl94TFgVdTghsl4RfQ2zM7yRqO8j1quMdkcIW1l7uwpsjgF3tG+5uTzPE9yc8d2Lie0kRMzgE5gA1xsOJFifWiOzlNGCxzLOBFw4EOBFt4I0KYKnzT3HwWArcj81MdcA8xdEcHp2yvLXC4AaQLkakuvu37ghsPmt7h4Ixsv8Apnfwf1IpPCyej3IeMFwt0VsoDW77AADvNlNXOzHsCvCa7QByUAgXOnY2+S6uvgzHFm2ml+27xVKTcUQx0WqJvtuHvQ+TcV0IP2Iin97+R52Wi0RTFcKZM2z2AkbjuI7iNVW2SZ1f77UxOjUU3iWSmHRleN0HQvydmYcdLkfBD270y7estOz0Y++9LcY6ze9WQeYZJ7PuoKU+DZxcNPfcj4q03ZYu3Bw7j80x4BD1E0U1PYDRRzukhvaMjxPBJIW53atBA5EXNge3Wyn2bbr/ABH4LR9ooYXQuZO9sTX9UPc5rOtvFi7S+iVcNwTongNJe3fmNte3TRe9fdD3ASSwGJGaKSiksLFTVEWiip4lC2LZfhgBC51KApYiSNBuX0SX3oo2prkHBQqY17gp7BTTjir8cN2hR6qWEVadFaJqw3bL9eqPSOW99CsE2yH59Uekcn/Rfuy/X9m6tcIP7HSvEFg4huY6AkDgmaih1S5sPGXQ2AJOc6AX5J6osNdoX2YNNXaH2b10LH72FX8UU4oese8o/h1ETqRYf3uXQU8bXEjrG/nHQeocUZpQCmKXATeCSlpBwCszUTbdvNSxnTRSsZfes7Acha2gJFNUD9zL9xywNq/Sm01O38EqDbUQzH/63L82BUUrBPc+D07zXdxWjbB0LZo4wfqN8FnXB3cfBaH5Or5YyDazG+CZJZAT9qHuPZFhVDG9jIy0XAP9+5MUFe8cj3rqurzgaWsbryjgzczEtp9nHUpDt8bjYHflPIlBAFsW19MJKOcHgxzx3t6w8Fjt0SeT0/DQc2R2kfQytNyYCbSM4Nvp0jRw7VszMQEjLt1BB8F+fCL3HNP+xeKSOgY0n6I+6lWL8DIcrIgR7h3DwRLAP0p/g/qQ5oRTZmMmY25M/qWz+J6HyZplHH1R3IvQUOaxO5e8OogGgu1NgiHSWXNlBsuViSwYbtU0CsqAOEsnihMm4ortSb1lT6V/ihUm49y6dfEEQT+6aVsgzqpkMaAbFt6vs+Kai1QWfIpg+DMfKM21RH6IffclZhAcCTYApu8pgtUR+i/rclGNtyBzKtp+2Is+4h/wDGKZrBnnjbbgSb+wBGZttaFunTFxHBsUx9hyW96RqHZoyC4z+1vxC9zbIv4F3rAPhZTyhW3yHlHzbfaSOrMYia8Njz3Lw1uYuygEAE6WB380zbOT5mtb9VrR7rfBZ/iuGvgID/pAkG1t1r+IT/sPHmAPYPBL1KjGrg9yw5JSl1gAp4cJPEooyEK9BBouFK6TeIjFVHtgWPDC3cbqrUQWO5M8jAEPxCC7b8QhV7jLEjzpT6FatOiu4DXZuod43KvNHdUJoS05mmxHEKmcd8cAQbix0A7F+dduP1+p9K5bphOLh4yyaO58D8lhW3BvX1PpXJ/0RShdJP8AH9m6uScVgaNg6+RlMWtdlBe46b9w4pkhkJNySTzOqUti/wBB/G7wCaYCrrJJWP8AYUE9qJ5ZjnOvLwCK0EzuZQuoGrTzFvYiFG5WVuLiIkmmM9DVHimGiaHC6UqU3RugeW8UexAOTJNrWWoqo8oJv9ty/MIX6S22qyMOrD+4lHtbb4r82NRRWAZdErRoe4+C0ryZ0pfHGQR5o+SzanFzbsd4Fad5JJfycfcR/qK1nudqNAdRvHD2KtMSN4R9z9EIxx9mgkgAHUk2A04lA5BRj+RZ2oqgylnJ/wAtw9bhlHvKx8BNG2u0YnIhhN42m738HuG637I95SrdbFYPWrwj5I6w7fjwWgbD4Y/KBp1Rb3JQwehL5Gkjjdo5ngbLXMCoxBCXvIb1XWJIA3HmgsYcVhJGKxnQHnr7Ue2O/TO/g/qQCEWaO4eCN7JuAnNyBcMtcgbi9FJe3AMflI2un80dy9lRU3mN7gpFI0OWTDdpD+d1HpZPvFDJfNKvY069RMecsn3yqLtytXxJ39w1TYkdVNeVKmwhu31D+/enHITwUVkeSlcGWeVD9Zi9CP8Acf8AJKNKeu3v+CbPKi4GrYOULQe/PIUp0vnt71VWvYKs+4jY9j4x0V+aYugCC7IMvEEdnmYwXe9rBzc5rR7SVzrIyyELO1+BQ1EY6S7cmZweCGkC3WuTpaw4obslA1ovG5rmbg5pDhp2hQ7dbVUroJoY5RJI9pYMgLmi+jiXjq7r8SgOwVaWNc0fSkJ/0tQTrn6LyMj/ALNRYVZjeVSiVuErhS4Y5YJnOUcm5fXFRPdok2chpAHEI7O71QkF0UxNtxdUA1X0TzBE9q9xVbCsa2p/W5/SOW2uWJbVfrk/pHLrfTfnL9Etgz7Fj8h/GfAJqhKVNiz+Q/jPwTXTtugub9R/sur+CLMjLs04G/q3fJXsNp779y+0MY3c9FZgNjbkqNO30LswFqYAbkseUHGa+DoxSNcIyCXysjErg656uoOUW1vb1pigerT4w5tjxXRXJI+zDayevnv0r6h994c9xB7MpNvVZVBhE3+Wf9PzW3t2ajJ1VxmzkPJefBmc9mCNw+Zpv0br9y90r6iF2aPpYjvvHnZ7m6Ld5NnYeSru2ai5IXLAcfwZQNsMTAt+EzeuNjj7Sy6p1+J1lSLTyTyDk7MG/wAujfctak2ZjSntXkpJIYzC89M8MbIXMDDqAbWJdpmG8BBnPRreBJiw+Q7xbx9yLUOBEkGxJ5n5J1iwpjeCnmjc1n5JrC8bg8lrTzBIBI9izeal+CvszggbI0u/vRL+0OyE/SOklnbJcuLS4PcbXuBY6N4aDRdiO30lFNklpWFwAd1ZzlIO7fHdOlJNV1EbZDDTMD2tc1pklebOAIvZgAOvasaa5Zql4RmR2ek5/wCk/NfHbOykWOU94KcMZ2ofQSNbV0TejdfLNBJna4jeAHtGvYSE14PUU9VE2WEh7HcbWII3hw4FZKckss9HGeBJ2brJaGnlFnSkXe2PUgaAWbxA4m3bZA6jbSvkP6ZzQfoxxtYB2Bwbn9rlscdAy9w0AofiGzIlde6Wro+UNcXgxFwc4klrySSScrjcnUm9l86N31Xfyu+S2X/CDBvXz/Ccf93TVcmKdfkyrDseqKYjopXMH1XNa8Hs67SfYmCvqqnE4IiXsYWGRsjAXsZJqMkmUXubXFjpyTk7ZNilodmxG6/BeckFyZY7Z6VunV9Wa33V5/EEv7P+r5LbmYVHvLQvf4vj+qPYs9XHALXOTDmbNy/sj+YeAXiXZqUa2Ye27v8Aitz/ABfH9UKvV0Ee4NCF24PZZhNRh0jASWiw3kHcOeqO7D6vsfrfALQK3D4zplHb29iE4bgLIpAWANF7gBJtv3QaZifI7QR3AU7W2XUjdysTNXz84cZKUyq8qCV+imkVebcpZDkC6t99FTcVf/BHPJO5o3uOjR615vAw260zuzqs9+9U1zUYiLOZcAmSS+gBPcCVjG1I/O576HpHaL9CMrnDcxjBwDfmsC22cTX1JO8yOXU+kXb7JLHgRfXtimMOxDgYCOIeSfWBZN1OEj7EaDMQbB1jblxun+M8RuRamW21l9EM1psu0wKtTj6XtVKKZTGfhwKyvUbWedO4tRVACuxVaWHPLXWKsQVNlfC/PKJ56doa46hTiftS9HU6b7dotp7UsS49URVzaeWYiGUXhkEcQdm+q8ltt+mg4hURluRPOO00fp0F2qratkTTRRskkzgODzoGWNyLka3tx4pT2a2nlfPUwVM3XizZCxsYaWNNnPHVPWG/fbXdoq+NY1XQUAqDMA95bZhhjuxjyS3W3nWy3uLXWtAZHPF9pGUzoGPDjJO5sbGt1AcS0OJcdwGYd6VfKm68mH+n/qjQ7bLO6rw0mR13PBHVZ1DeK5Gmuuut168oznh1EC8vd05Ic5rRxjsLMACFLDRr8jYXLiUmbR4pU0zoXCUFr3hjmdG0D1HV3PimkTJE+OSitJtozPynD88HbEzxcttwp1oIhyjj+41Yj5S3Xq2+iZ95y1WhxWcQx2opT1Gf+alaD1RYi8lx7EdmXCIuC/ySRF5T2Ndhs+a129G5h5O6Ro09RcPWlzyP1zIKaZ08rIo3yN6MyPaxrnBvXyl1r/R9ii2mxbp3sixFstHT5swY1nS9KRuLpmm2nJrTZOsDYDQPbSlhg6GVrchuP0br343531QuWytJ+Qkt08rwFINp6K/65Tf+xD/yU0211C0aVUD3GwayOVj3ucTYNaAd5KSfIO381nP763sjb81oWNYfDNHaUMvdojkc1riyQuAjLSdxzWspbdkLNryEnKUclesx+kjc5klTAx7dC180bHA9ocbrqPEoZr9DLHKG6Exva8C/MtJSX5fdaSA/v/GN/wAk5YU21NABuEUX3GpscKCkYm3Jo6uxOGG3TTRxZt3SPawG3IuIBXyjxulkcGR1MEjzuayaN7j6muJVfamO9DVcugm+45JXkhrmU+GzSyGzenduF3Od0cQbGwDVziTYDtTo8xyBN4eB9qdoKWNxbJUwMc3QsfNGxw72uIKh/wAU0X/9lN/7EQ/qQij2eNTOKyuaC8aU9MTmZTtGoL+DpL6ngD3IF5WMEdZlfBpNAQXkbywG7X/wn3FatreGA92Mj7JicQi6bpGGK2YSBwLCOYdut2oOzaSmdZoqYXPdo1rZY3EnlYFCqXbRk9I2o+mBlfGN/TDTLbtJBHYUuhppaeedx/OJQXyyDUtL3ahv2QTbuWenl4Z5vgZsSx6mhcWyzxteN7S65HeBcj1qKHG4ZC0RSskLnZQGOBIOVzrkbwLNK8UMVK+IdAInMI4Bri7TUvvqXHjfW6oQ7OxMqmTRMyEZ2yBtmtsWmxy8DfTTmgnCOMALI6YZiJaLP9qLCoDhobpYkkC8lx4G3douXbUvBRGQznVQVczYxqLnlwHegceJPaQASRxP0vUbaKtidZrfPmvz3jvC5/8Axnnsa7D5WVckrrF1xwHADsCtU8Iaq+GQZ9Rx17hxJRLO1u4Bx5nzfUOPrSbpY9qHVwxyz4sE2xH59Uekct9Na87nEd3V8FgW2Tia6oJNz0jtV1PoafqS/X9iNZnah+8mGGB9LJK4dRhdftNgrlPXjNkcLAnqnh3Jd2Qxt0dG6EbnPLvcNFNNPmT9RHNrOtRGTqT/ANDMJbFWmy3S7QV2fR28bjz5DvRVkvZrxU8oYZNO3E8ItTtzjt4H4KiZSNFcLtAVDURZhpv8exNrnh4GyjlHQVSobSYb+FxBrTlkY4OjfqMuvW1HZ7wFGyQg2OhVuKRdapcZOZYlnBXrtnWyS072uLejGSU31kj32J4kkm/Y4q9tVhz6uHoWuawFzXFxuT1b6WHzU0MqmEt0xtitqAuPYRNMaaRr42y05uL5ix1smu6483d271BtBhlROYXSSRXifnAa1wH0Tl1JP0d9zv4I50irYjLoO9K3vIW2IFx+gfUiMAtbkdnubuueXDRGo6g21sD2G496pdKvM0+UXyud+y0Ak91yELeVgOPDyJflBdepHo2+LlsWGT/ko/sR/dCyLHsKqKqXOyFwGVrbOdGDpfXzu1PuG4q5sbGvp5w5rWtNmscCQ0AkFr+zijtjmCSAqeJtsIbcQMloagO+iwyNPJzdQR7LetJXkmmdlrmXPR/g73kcA8AgH1gn2Irjjqutb0EURghcR0kkrmhzhfcGNJIGl+3sR3B8DZQ0UsUDJJ5po5Gue0NF3lha2+ZwDGi+7VJclCva+2FKLnZuS4QN8itK99JNlnki/LEWYIT/AONmv5SNxv8AJOVTs/P0kMv4ZUTNjlic6F4hDHNzgFx6NjfNvm3HzUu+SyhqKGGWOopZrukztLDC4WyBtj+UFjcJg2i2imZE8RUVTq0gzHoWtiBFjJ1XuPVBJtYbkq2U3a9uMfwDGKUFkAeXv9Sg9OP9qRPGFR/m8PoovuNSd5XMOqK2KOCmppHmOUvc8mNrCMrmjLmeCfO5cEx0eIyR08TXUlSXsjjaWtFOesGgGxMwBFwvf9UUu8/k2PzbPW1X6lU+gm/23LNfJhh0r6J8sMobKyWQRNexj4w7Iy5sRcF2gzA6AJnrcUqKj8Oi/A6iNzqdkcLHGM5s34QDK85g1ly4CwLvMVPyaYfPRQOhqIJIy6Vzw68bmWLGDUtcSD1Tw4qiD2wa8mSW6SLWw+2TqsvgqGCOqiJzNGgeAbEgE6OB3j1ozjWINDXR2Di4FrgdRYixukLb7D3sq462kv0oI6Ro+lbTP23HVPqVmPEXuZnfE9rjbqXa53ad9gPWjaTxJHknymKeyMQbVzxgno2F5a0m4zNfla4jmATr2psr3tLC1+rXWYRzzHKB7SEqYPTyxVMsr4nhshfa2QkXfmFxmRXHJHOicGXzOyBvAhxcMvdrZNl2KisJgZ2w7nO/IytvwDgW2/iF/BF9nHVtFUMgqLuhlJax2fOA4NJBad43Wsbb1BhuLVMOktM9x+uwg39W73+pH6StfUuY6SPo2Rkua0uzSOflLQ4gaNADjpqsm3jDB2p9B0y3NlI+VUm3B59q+GVcyxDoIsB1tbG3dfxVWZhe7vVh77NvfXgvFNMGuF1DPgbFchqCPo4w0byAXHnyHcvDwVN0zXahw3Dj2WXkvA437r/Fc91tvLKspEDXWKw7bE/ntR6Ry2+ZwWGbUn88n9I5dn6PDbZL9EerllIKbOn8nbtKMssgmzz7M9ZRR7069f5GdrT81R/R9qGngjeHYgHBrXkAgedff38kBzr3K7cBwGvfvQOO5YZPZQt+5De96lfoNUt4ZiRbo/UcOYRaqrc4uDdI9NqQc+Fye3Na/fv4FV33b3c1E2ZTQyFxsF1KZOKOXPln1lQrtK65APEgKvU0sbG3zZXduoPcEM/GBa69tBr7FZGUWsimnkMGQA71SxCcaetATiyq1GJ3Kn8jEuA70wXsVASwcSXn8ZFe2nsjxh0w1KuiUJIpsYsLKZuOdqBwYSkOnSDmr9FXEHekJmMjmrcOLdqTOvPY6EjSYcQ7VfhrLrOKbFiOKZsJxi4Gax9qgurcOSpLcuBrZUKVr0Np6+N2hBHaCFdilj4P9o+Kk9UVKDXgjrasMBJ37vklXEsVJ43+CNbQRucOpY9xF0kVjC06gjvVdE0w4V5jk+TSklVZXr7nVd5JK6EZHp14RLT00kzssTC91r2bqbc1fi2eqRr+DyE/Z3IfS1ToXB7HZXtNw4cPmFZxJstQ109NPMwjWop2zS2j/fRDN+jPEfRPYraIxse1vBzdS5V8pZR1ZhNSwXdBKBew6jjr6lR6CdpuIZbj93J8kNnqqpn/AJ6gf/NLvte3nJwxShcYYXQy1sTi6BkjnOrnvc6SB0hMLDJaQXafNGg4queiccZZHHV58ENA+UjrRSA9sbx8FKaN51ySDvY/5KTDsMvSwyPnqJHulpDMWVsjiGTudmgZGyW+doDBci5LjbcvrcFdLXQs6apipDC+plDpqtsnRxyOY5jxLIXNLiANOFzvUktFFvmQa1H+io6RziWhj3Fu8Mje8jvDQbKlLPckbiN4IIcO8HULQ6tlfIG/gs9NSQAAxxtLOkykXBkL43AHXcPaVLLg8szWRYj0ExfdkNVEMssby0ubmOUCxy8NCbAhSPRRfCKHPalJtfryZ7STlpuEQjxLmEGaXMc5jvOY5zHDk5ri0+8FTtN1yLacPDHqXAVfXtA3rGto3ZqqYjcXuWl1+4BZhjI/LyfaK6H0yG2UiXUzzwWMKqMrfWirKoFcuVdsE22WaS+aW0lEy9OqASTz1XLkjai6U32RurQNyrjEHNNwdVy5U01RcsM5uouk0EKXG76OFjzG5MzKlkUeYOa7tBvc8uxfVyrtojGOUTQm2A6irLzclQukNjrw8Vy5SvhDocsoPPNVZGhcuQJlLisHh1P6lCYxzXLk1E81g9h4C+9KFy5EkAmehMFIypC+rkLQ2Mmi1FXAc0bwPEmXs5xHLeuXKa+tOLL9Pa0x8w1rH2IlGv7QRhmHO4SA+r/tcuXy1+YyeGU2za5RTr8NmO4A9x+aA1lFK0EuDh7x8ly5BRqJbsA12uTwwLLOSbEA+qx9yidO2263cfmuXLu1ybQ6cUVJZhz9qip8QfC8SRuyvabtI94I4g7iDvXLldW/JDfBdBarqxNGZ4A0BovUU+UO6HX9JHcXdCSe9h03botmajp53NmI6OGGacHRjWljRvdlcWN11LWk9i5cvqdLfKzStS7XT8ny+ppjXfhdMYI8KgEtRA0HpGTFlOxzckbgylbO1zpGwOZmF3WBLTa24lAcIxhk0ksbHHNUUuTM4AEv1OXQXIsb2146lcuSo5thJSfg8/Y00UqDCQKiOGWIAkguGUastmJaeLSBvTo3HJZ61gDiIKZws0GzAWDznDieAvuAXLlw4V48+T6LVXuxRckvj/75ErEsXL6iZ7bWfJI8dxeSFPS4i48ly5Q3pNski8IrVmIkuO5IWKPvNIf2iuXKrRxSbwS2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data:image/jpeg;base64,/9j/4AAQSkZJRgABAQAAAQABAAD/2wCEAAkGBxQSEhUUExQWFhQWGBQUFBQXFRQUFhUUFxUWFhQUFRgYHCggGBwlHBUUITEhJSksLi4uFx8zODMsNygtLisBCgoKDg0OGxAQGywkHyQsLCwsLSwsLCwsLCwsLCwsLCwsLCwsLCwsLCwsLCwsLCwsLCwsLCwsLCwsLCwsLCwsLP/AABEIAKgBLAMBIgACEQEDEQH/xAAcAAACAwEBAQEAAAAAAAAAAAAFBgMEBwACAQj/xABJEAABAwIDBAUIBAwGAgMBAAABAAIDBBEFEiEGMUFREyJhcbEHMnOBkaHB0UJScrIUFSMkMzRiY4KSwvAWU6Kz0uFDlIOj8VT/xAAaAQADAQEBAQAAAAAAAAAAAAACAwQBBQAG/8QAKxEAAgIBBAEDBAICAwAAAAAAAAECAxEEEiExQRMiMgUzUXGBwSNhFEOx/9oADAMBAAIRAxEAPwAB5OamGOlLnR9JJ0jrA+YBpY/3dNM2PTP3OyDkzT370ibED83P2z4BMjNFwNRBepLP5OtUvaieZxdqSSeZJKjaF9zhfWb1K+A+OgbS0gfM8vNsg6vC7rLomTvOUgAAXLjqNeXb2KSrhHSEXs53WHLday6nqCAWuBuOzf2hPTyc66GGwhgNNEyYOOpA3nmdD7rqliVHlne4E6uJB3aFTYPTuke546rWaAkXu7/pea2c5yCL20vzQPJNt4yfBVygEB5sedj4q9szFIBM9waQcrd9t2vxCD1dRlb2ojgFU4QkO0u4n1cPBZs9r4PKITjbTH9IyzjxA+LVWqcHhd+jl14NNiT4FQO5lQU1M55zZSAd2h3JSpl3lhem30XqPZ2XNcND+4/A2V8UrmkZmub3gjxVigL4RZriPX8Cr7saka3rBrr6ai3gvLei+uG1YFaZ5c7VewxF21MDz1obE8W2/wClO3D4HebIW/a//Pij3/lDEhdkjVbotU0SYGd7ZGO9dvmqU+HPYHOy6AHcQU6E0NjHItCDNIfYo8SORthvRPDoHHMcp48CguJsLnkIVLdM6STUMAWSmLzqpmUYCIBgG9RSzNHarN0n0JajHlnyEWRSCIEIYKtgUIxdwPVaPWvbZsF2VoZW0tlUq3BvHXkh8WLvfoTbu0Ck6ElbHTJ8sW9S10fG1p5Ly95drZSCkPYFLExrebjy3D5lBZTt5QyNm7s80DS42tpx4Ad5VrHIWtiysJ1IzOGhfbgOQ8VDI4nsHIaBVq+Y3aDuSI5ckesXHAPlndZQGdWq5nLchbt6qjFMgte0uQPzva228gK3tDVZpQ0bmNDR8fgvuEQ9G0zO37mDmh7mFxLjvJufWvYWSGU2yvK26N7K0IuXnhoEKMJJA5lNlBDkaF6UuMGVrLyFg9Y9tR+tzfbK1djysn2j/WpvtlO0fzYdryhk2QkIgP23eAR6OUpQ2YqcrbHcSfgmhrknUR97NrsbWC/HIp4pNVRjKvxRKOUCqLPmI0ucBw3hLu1GGzPLZGkkAAFt7G+uo4JrzWC+CEPFjuWV2OuWT1kdxmzKyojFhJM0cg+QDxsvn41m/wA2T+Yp42jwVv4PK8b2tzewhZ4F2dPZG6OcEdsdpOJ5H6F7j3ud81zZXHc6R3cXke0my8wmxJ/Zd90po2LwoTNYDyv7UdrUI5wZDoXPwZ7voOPeW/Neuikj1s5naCR72la/S7NRjUgKSswCHLa2/wBij/5q/A7ZwZZQ7Q1MVsszyPqvPSA/zXPsITPh+2zJLNqWZD9eMnJfta65b7UvbTYP+DSWFyx2rTytvag6pdNV0cpC/UlB8my0MLHWIfodRcaW4WLSfBXX0h+jlPc4eB1Wa7EY26OQQuN2G5Zf6J3lo7OK0xtnC65d9HpywVQlkXNqMRdRtY8xl2Z2Wxu22lzrZVZ8XEsLTG5wDxe17EcwbHvX3ylM/N4/Sj3sckGnqXs8x7m+8ew6KqnTqcMrsP1lXLk0Ciq3sZYEoLidY/Mdfcgv48qP83/RH/xUUuJSv3uB/hYPAIoaNxllj5a1SWI5LEjy7eV5hGqpmodz9wXwVLufuCp9JkTvTfLC3QryY+xDnV8n1vcz5L4auT659jfks9JmuxLsIlq+UGJHMWncELdM473H228FHGesi9Paj0blLhDpTPDxcFTthQSkuALIxSVYOjtDzSXJdMak+0e3w2CrVlJnZcDci/RXCu4PhL5LgAAcypbo7fcimFmVhiQ43FirWGbOF56SXqxjXkXf9JsmwqClcc3Xdv1HHsGqEYnWPlPJo3NHxQqTa4Ib5ZZQxCZriGsFmN0b81SkGitmJQTNXuiNogoYrvudyYntsLIfhcXFXc2qGTyGuj61ZZtF+szfbK066zHaH9Zl+2VZovk/0ZZ4LWDn8n6ymPDarMLHePelzB/M9ZRCGUtcCN41R2RzJmVryNtM1FY9yGYVWZxfq34jK35XRh0dipZ1lSkfDHdWaeEWXmEKxEdbKWVbGqRWxyL81n9E/wC6Vj7VtmOR3pZ/RSfcKxNq6OgWE0yPU8tHq+jvsu8Fo3k5Z1GfYb4LOT5rvsnwWm+ThnUj+wzwCfqFmINfSHpV6saBX+jUNRFuXHcSkSPKBTA0uc72vZb+I5T4rNlqHlLmDaQM0u+Rtv4esfh7VmC6uiWKya/s907rSRkb87ffcLZtn5C+MXWO0EeeZg4N6x77ENTzg220ELMhZKTuzBrCPZmuvaiG4dXxhE/lNktDG394D7GuSRheFmYA9bUmwGmgJAO6/BNuNY5Q1UZY98zTcODhECQRfme0qlguPUtMRZsr2tAAs1gJsLa3cNTvW1QcYYCnIou2Sd9U27S4j3q0NkiBew3cgnnCcYgrYy+MOGU5XMcAHNNrjcSDpxBUNZJkaRz0S7ZSi8B14fZlNQyznDkSPYowbK1iv6aX7bvEqnKNCrI8xRLP7v8AIRw7DBLwHsCsybODgLd2ngiWzUWns+KIYniMcGUPzHNewaL6DipZTe7gqgl2KVRhEjN2vYR4WVWjbd4TX/iCnO/OO9h+CCOlpmuvG59ibm7Tp2DTcjUpYw0FiKeUMNPCwAXCsR5BubdCmY7Ba13fyOXz8ewj6/8AKPiVM6pMqjckvAyU1Y4GwaLK7FiDxo11uYGiUKvapgic2FsgkIsHkMAaTvPnE8+Cg2drzksXEnMd5JNtOJWKqUY5aJ77VJcMaJ4iTm5qN0HYrFPPpZ3tViWMcEOUc7LBVRT6IVMxMskdwhs1JdLkjclSlNgrkERfuUZpCBqNFdw2PKFLbJxWR8Em8HumwwX118Fkm1jMtZOOUjgtwpmrEdsv16p9I5UfSrHOyWfwe1EUkifAj+TPeUQbCq+zFOXR6C/WKZYcLIPX6vYfO/l4etdGckpNGQrzFFfDwWuB3W1PyTTh9YJPO0KEmLWwFgOHzRKjpVjSaG7QuyA+pe44dbqeiBtY+1XGRjcN6RKBhVxUXpKj0Mv3CsKC3fGoiKao9DL9xywhqp0yxkRcenea77J8FqPk0HUj+wzwCy/geVte7ijGFYvWQhvQOe0WGW0bHC3CxcwptsdywZWuEb6GqjjldFTx55niMcM293Y0b3HsCx+faTE3jrTVAH7MYjPtjYCgM8jnOzPc5z9xc8uc/uJdqpY6X8sa548BfarHjWTZgC2NvVjad9uLndpQdjHOOVgu7jyb2n5KNgN9dRyvl94TFgVdTghsl4RfQ2zM7yRqO8j1quMdkcIW1l7uwpsjgF3tG+5uTzPE9yc8d2Lie0kRMzgE5gA1xsOJFifWiOzlNGCxzLOBFw4EOBFt4I0KYKnzT3HwWArcj81MdcA8xdEcHp2yvLXC4AaQLkakuvu37ghsPmt7h4Ixsv8Apnfwf1IpPCyej3IeMFwt0VsoDW77AADvNlNXOzHsCvCa7QByUAgXOnY2+S6uvgzHFm2ml+27xVKTcUQx0WqJvtuHvQ+TcV0IP2Iin97+R52Wi0RTFcKZM2z2AkbjuI7iNVW2SZ1f77UxOjUU3iWSmHRleN0HQvydmYcdLkfBD270y7estOz0Y++9LcY6ze9WQeYZJ7PuoKU+DZxcNPfcj4q03ZYu3Bw7j80x4BD1E0U1PYDRRzukhvaMjxPBJIW53atBA5EXNge3Wyn2bbr/ABH4LR9ooYXQuZO9sTX9UPc5rOtvFi7S+iVcNwTongNJe3fmNte3TRe9fdD3ASSwGJGaKSiksLFTVEWiip4lC2LZfhgBC51KApYiSNBuX0SX3oo2prkHBQqY17gp7BTTjir8cN2hR6qWEVadFaJqw3bL9eqPSOW99CsE2yH59Uekcn/Rfuy/X9m6tcIP7HSvEFg4huY6AkDgmaih1S5sPGXQ2AJOc6AX5J6osNdoX2YNNXaH2b10LH72FX8UU4oese8o/h1ETqRYf3uXQU8bXEjrG/nHQeocUZpQCmKXATeCSlpBwCszUTbdvNSxnTRSsZfes7Acha2gJFNUD9zL9xywNq/Sm01O38EqDbUQzH/63L82BUUrBPc+D07zXdxWjbB0LZo4wfqN8FnXB3cfBaH5Or5YyDazG+CZJZAT9qHuPZFhVDG9jIy0XAP9+5MUFe8cj3rqurzgaWsbryjgzczEtp9nHUpDt8bjYHflPIlBAFsW19MJKOcHgxzx3t6w8Fjt0SeT0/DQc2R2kfQytNyYCbSM4Nvp0jRw7VszMQEjLt1BB8F+fCL3HNP+xeKSOgY0n6I+6lWL8DIcrIgR7h3DwRLAP0p/g/qQ5oRTZmMmY25M/qWz+J6HyZplHH1R3IvQUOaxO5e8OogGgu1NgiHSWXNlBsuViSwYbtU0CsqAOEsnihMm4ortSb1lT6V/ihUm49y6dfEEQT+6aVsgzqpkMaAbFt6vs+Kai1QWfIpg+DMfKM21RH6IffclZhAcCTYApu8pgtUR+i/rclGNtyBzKtp+2Is+4h/wDGKZrBnnjbbgSb+wBGZttaFunTFxHBsUx9hyW96RqHZoyC4z+1vxC9zbIv4F3rAPhZTyhW3yHlHzbfaSOrMYia8Njz3Lw1uYuygEAE6WB380zbOT5mtb9VrR7rfBZ/iuGvgID/pAkG1t1r+IT/sPHmAPYPBL1KjGrg9yw5JSl1gAp4cJPEooyEK9BBouFK6TeIjFVHtgWPDC3cbqrUQWO5M8jAEPxCC7b8QhV7jLEjzpT6FatOiu4DXZuod43KvNHdUJoS05mmxHEKmcd8cAQbix0A7F+dduP1+p9K5bphOLh4yyaO58D8lhW3BvX1PpXJ/0RShdJP8AH9m6uScVgaNg6+RlMWtdlBe46b9w4pkhkJNySTzOqUti/wBB/G7wCaYCrrJJWP8AYUE9qJ5ZjnOvLwCK0EzuZQuoGrTzFvYiFG5WVuLiIkmmM9DVHimGiaHC6UqU3RugeW8UexAOTJNrWWoqo8oJv9ty/MIX6S22qyMOrD+4lHtbb4r82NRRWAZdErRoe4+C0ryZ0pfHGQR5o+SzanFzbsd4Fad5JJfycfcR/qK1nudqNAdRvHD2KtMSN4R9z9EIxx9mgkgAHUk2A04lA5BRj+RZ2oqgylnJ/wAtw9bhlHvKx8BNG2u0YnIhhN42m738HuG637I95SrdbFYPWrwj5I6w7fjwWgbD4Y/KBp1Rb3JQwehL5Gkjjdo5ngbLXMCoxBCXvIb1XWJIA3HmgsYcVhJGKxnQHnr7Ue2O/TO/g/qQCEWaO4eCN7JuAnNyBcMtcgbi9FJe3AMflI2un80dy9lRU3mN7gpFI0OWTDdpD+d1HpZPvFDJfNKvY069RMecsn3yqLtytXxJ39w1TYkdVNeVKmwhu31D+/enHITwUVkeSlcGWeVD9Zi9CP8Acf8AJKNKeu3v+CbPKi4GrYOULQe/PIUp0vnt71VWvYKs+4jY9j4x0V+aYugCC7IMvEEdnmYwXe9rBzc5rR7SVzrIyyELO1+BQ1EY6S7cmZweCGkC3WuTpaw4obslA1ovG5rmbg5pDhp2hQ7dbVUroJoY5RJI9pYMgLmi+jiXjq7r8SgOwVaWNc0fSkJ/0tQTrn6LyMj/ALNRYVZjeVSiVuErhS4Y5YJnOUcm5fXFRPdok2chpAHEI7O71QkF0UxNtxdUA1X0TzBE9q9xVbCsa2p/W5/SOW2uWJbVfrk/pHLrfTfnL9Etgz7Fj8h/GfAJqhKVNiz+Q/jPwTXTtugub9R/sur+CLMjLs04G/q3fJXsNp779y+0MY3c9FZgNjbkqNO30LswFqYAbkseUHGa+DoxSNcIyCXysjErg656uoOUW1vb1pigerT4w5tjxXRXJI+zDayevnv0r6h994c9xB7MpNvVZVBhE3+Wf9PzW3t2ajJ1VxmzkPJefBmc9mCNw+Zpv0br9y90r6iF2aPpYjvvHnZ7m6Ld5NnYeSru2ai5IXLAcfwZQNsMTAt+EzeuNjj7Sy6p1+J1lSLTyTyDk7MG/wAujfctak2ZjSntXkpJIYzC89M8MbIXMDDqAbWJdpmG8BBnPRreBJiw+Q7xbx9yLUOBEkGxJ5n5J1iwpjeCnmjc1n5JrC8bg8lrTzBIBI9izeal+CvszggbI0u/vRL+0OyE/SOklnbJcuLS4PcbXuBY6N4aDRdiO30lFNklpWFwAd1ZzlIO7fHdOlJNV1EbZDDTMD2tc1pklebOAIvZgAOvasaa5Zql4RmR2ek5/wCk/NfHbOykWOU94KcMZ2ofQSNbV0TejdfLNBJna4jeAHtGvYSE14PUU9VE2WEh7HcbWII3hw4FZKckss9HGeBJ2brJaGnlFnSkXe2PUgaAWbxA4m3bZA6jbSvkP6ZzQfoxxtYB2Bwbn9rlscdAy9w0AofiGzIlde6Wro+UNcXgxFwc4klrySSScrjcnUm9l86N31Xfyu+S2X/CDBvXz/Ccf93TVcmKdfkyrDseqKYjopXMH1XNa8Hs67SfYmCvqqnE4IiXsYWGRsjAXsZJqMkmUXubXFjpyTk7ZNilodmxG6/BeckFyZY7Z6VunV9Wa33V5/EEv7P+r5LbmYVHvLQvf4vj+qPYs9XHALXOTDmbNy/sj+YeAXiXZqUa2Ye27v8Aitz/ABfH9UKvV0Ee4NCF24PZZhNRh0jASWiw3kHcOeqO7D6vsfrfALQK3D4zplHb29iE4bgLIpAWANF7gBJtv3QaZifI7QR3AU7W2XUjdysTNXz84cZKUyq8qCV+imkVebcpZDkC6t99FTcVf/BHPJO5o3uOjR615vAw260zuzqs9+9U1zUYiLOZcAmSS+gBPcCVjG1I/O576HpHaL9CMrnDcxjBwDfmsC22cTX1JO8yOXU+kXb7JLHgRfXtimMOxDgYCOIeSfWBZN1OEj7EaDMQbB1jblxun+M8RuRamW21l9EM1psu0wKtTj6XtVKKZTGfhwKyvUbWedO4tRVACuxVaWHPLXWKsQVNlfC/PKJ56doa46hTiftS9HU6b7dotp7UsS49URVzaeWYiGUXhkEcQdm+q8ltt+mg4hURluRPOO00fp0F2qratkTTRRskkzgODzoGWNyLka3tx4pT2a2nlfPUwVM3XizZCxsYaWNNnPHVPWG/fbXdoq+NY1XQUAqDMA95bZhhjuxjyS3W3nWy3uLXWtAZHPF9pGUzoGPDjJO5sbGt1AcS0OJcdwGYd6VfKm68mH+n/qjQ7bLO6rw0mR13PBHVZ1DeK5Gmuuut168oznh1EC8vd05Ic5rRxjsLMACFLDRr8jYXLiUmbR4pU0zoXCUFr3hjmdG0D1HV3PimkTJE+OSitJtozPynD88HbEzxcttwp1oIhyjj+41Yj5S3Xq2+iZ95y1WhxWcQx2opT1Gf+alaD1RYi8lx7EdmXCIuC/ySRF5T2Ndhs+a129G5h5O6Ro09RcPWlzyP1zIKaZ08rIo3yN6MyPaxrnBvXyl1r/R9ii2mxbp3sixFstHT5swY1nS9KRuLpmm2nJrTZOsDYDQPbSlhg6GVrchuP0br343531QuWytJ+Qkt08rwFINp6K/65Tf+xD/yU0211C0aVUD3GwayOVj3ucTYNaAd5KSfIO381nP763sjb81oWNYfDNHaUMvdojkc1riyQuAjLSdxzWspbdkLNryEnKUclesx+kjc5klTAx7dC180bHA9ocbrqPEoZr9DLHKG6Exva8C/MtJSX5fdaSA/v/GN/wAk5YU21NABuEUX3GpscKCkYm3Jo6uxOGG3TTRxZt3SPawG3IuIBXyjxulkcGR1MEjzuayaN7j6muJVfamO9DVcugm+45JXkhrmU+GzSyGzenduF3Od0cQbGwDVziTYDtTo8xyBN4eB9qdoKWNxbJUwMc3QsfNGxw72uIKh/wAU0X/9lN/7EQ/qQij2eNTOKyuaC8aU9MTmZTtGoL+DpL6ngD3IF5WMEdZlfBpNAQXkbywG7X/wn3FatreGA92Mj7JicQi6bpGGK2YSBwLCOYdut2oOzaSmdZoqYXPdo1rZY3EnlYFCqXbRk9I2o+mBlfGN/TDTLbtJBHYUuhppaeedx/OJQXyyDUtL3ahv2QTbuWenl4Z5vgZsSx6mhcWyzxteN7S65HeBcj1qKHG4ZC0RSskLnZQGOBIOVzrkbwLNK8UMVK+IdAInMI4Bri7TUvvqXHjfW6oQ7OxMqmTRMyEZ2yBtmtsWmxy8DfTTmgnCOMALI6YZiJaLP9qLCoDhobpYkkC8lx4G3douXbUvBRGQznVQVczYxqLnlwHegceJPaQASRxP0vUbaKtidZrfPmvz3jvC5/8Axnnsa7D5WVckrrF1xwHADsCtU8Iaq+GQZ9Rx17hxJRLO1u4Bx5nzfUOPrSbpY9qHVwxyz4sE2xH59Uekct9Na87nEd3V8FgW2Tia6oJNz0jtV1PoafqS/X9iNZnah+8mGGB9LJK4dRhdftNgrlPXjNkcLAnqnh3Jd2Qxt0dG6EbnPLvcNFNNPmT9RHNrOtRGTqT/ANDMJbFWmy3S7QV2fR28bjz5DvRVkvZrxU8oYZNO3E8ItTtzjt4H4KiZSNFcLtAVDURZhpv8exNrnh4GyjlHQVSobSYb+FxBrTlkY4OjfqMuvW1HZ7wFGyQg2OhVuKRdapcZOZYlnBXrtnWyS072uLejGSU31kj32J4kkm/Y4q9tVhz6uHoWuawFzXFxuT1b6WHzU0MqmEt0xtitqAuPYRNMaaRr42y05uL5ix1smu6483d271BtBhlROYXSSRXifnAa1wH0Tl1JP0d9zv4I50irYjLoO9K3vIW2IFx+gfUiMAtbkdnubuueXDRGo6g21sD2G496pdKvM0+UXyud+y0Ak91yELeVgOPDyJflBdepHo2+LlsWGT/ko/sR/dCyLHsKqKqXOyFwGVrbOdGDpfXzu1PuG4q5sbGvp5w5rWtNmscCQ0AkFr+zijtjmCSAqeJtsIbcQMloagO+iwyNPJzdQR7LetJXkmmdlrmXPR/g73kcA8AgH1gn2Irjjqutb0EURghcR0kkrmhzhfcGNJIGl+3sR3B8DZQ0UsUDJJ5po5Gue0NF3lha2+ZwDGi+7VJclCva+2FKLnZuS4QN8itK99JNlnki/LEWYIT/AONmv5SNxv8AJOVTs/P0kMv4ZUTNjlic6F4hDHNzgFx6NjfNvm3HzUu+SyhqKGGWOopZrukztLDC4WyBtj+UFjcJg2i2imZE8RUVTq0gzHoWtiBFjJ1XuPVBJtYbkq2U3a9uMfwDGKUFkAeXv9Sg9OP9qRPGFR/m8PoovuNSd5XMOqK2KOCmppHmOUvc8mNrCMrmjLmeCfO5cEx0eIyR08TXUlSXsjjaWtFOesGgGxMwBFwvf9UUu8/k2PzbPW1X6lU+gm/23LNfJhh0r6J8sMobKyWQRNexj4w7Iy5sRcF2gzA6AJnrcUqKj8Oi/A6iNzqdkcLHGM5s34QDK85g1ly4CwLvMVPyaYfPRQOhqIJIy6Vzw68bmWLGDUtcSD1Tw4qiD2wa8mSW6SLWw+2TqsvgqGCOqiJzNGgeAbEgE6OB3j1ozjWINDXR2Di4FrgdRYixukLb7D3sq462kv0oI6Ro+lbTP23HVPqVmPEXuZnfE9rjbqXa53ad9gPWjaTxJHknymKeyMQbVzxgno2F5a0m4zNfla4jmATr2psr3tLC1+rXWYRzzHKB7SEqYPTyxVMsr4nhshfa2QkXfmFxmRXHJHOicGXzOyBvAhxcMvdrZNl2KisJgZ2w7nO/IytvwDgW2/iF/BF9nHVtFUMgqLuhlJax2fOA4NJBad43Wsbb1BhuLVMOktM9x+uwg39W73+pH6StfUuY6SPo2Rkua0uzSOflLQ4gaNADjpqsm3jDB2p9B0y3NlI+VUm3B59q+GVcyxDoIsB1tbG3dfxVWZhe7vVh77NvfXgvFNMGuF1DPgbFchqCPo4w0byAXHnyHcvDwVN0zXahw3Dj2WXkvA437r/Fc91tvLKspEDXWKw7bE/ntR6Ry2+ZwWGbUn88n9I5dn6PDbZL9EerllIKbOn8nbtKMssgmzz7M9ZRR7069f5GdrT81R/R9qGngjeHYgHBrXkAgedff38kBzr3K7cBwGvfvQOO5YZPZQt+5De96lfoNUt4ZiRbo/UcOYRaqrc4uDdI9NqQc+Fye3Na/fv4FV33b3c1E2ZTQyFxsF1KZOKOXPln1lQrtK65APEgKvU0sbG3zZXduoPcEM/GBa69tBr7FZGUWsimnkMGQA71SxCcaetATiyq1GJ3Kn8jEuA70wXsVASwcSXn8ZFe2nsjxh0w1KuiUJIpsYsLKZuOdqBwYSkOnSDmr9FXEHekJmMjmrcOLdqTOvPY6EjSYcQ7VfhrLrOKbFiOKZsJxi4Gax9qgurcOSpLcuBrZUKVr0Np6+N2hBHaCFdilj4P9o+Kk9UVKDXgjrasMBJ37vklXEsVJ43+CNbQRucOpY9xF0kVjC06gjvVdE0w4V5jk+TSklVZXr7nVd5JK6EZHp14RLT00kzssTC91r2bqbc1fi2eqRr+DyE/Z3IfS1ToXB7HZXtNw4cPmFZxJstQ109NPMwjWop2zS2j/fRDN+jPEfRPYraIxse1vBzdS5V8pZR1ZhNSwXdBKBew6jjr6lR6CdpuIZbj93J8kNnqqpn/AJ6gf/NLvte3nJwxShcYYXQy1sTi6BkjnOrnvc6SB0hMLDJaQXafNGg4queiccZZHHV58ENA+UjrRSA9sbx8FKaN51ySDvY/5KTDsMvSwyPnqJHulpDMWVsjiGTudmgZGyW+doDBci5LjbcvrcFdLXQs6apipDC+plDpqtsnRxyOY5jxLIXNLiANOFzvUktFFvmQa1H+io6RziWhj3Fu8Mje8jvDQbKlLPckbiN4IIcO8HULQ6tlfIG/gs9NSQAAxxtLOkykXBkL43AHXcPaVLLg8szWRYj0ExfdkNVEMssby0ubmOUCxy8NCbAhSPRRfCKHPalJtfryZ7STlpuEQjxLmEGaXMc5jvOY5zHDk5ri0+8FTtN1yLacPDHqXAVfXtA3rGto3ZqqYjcXuWl1+4BZhjI/LyfaK6H0yG2UiXUzzwWMKqMrfWirKoFcuVdsE22WaS+aW0lEy9OqASTz1XLkjai6U32RurQNyrjEHNNwdVy5U01RcsM5uouk0EKXG76OFjzG5MzKlkUeYOa7tBvc8uxfVyrtojGOUTQm2A6irLzclQukNjrw8Vy5SvhDocsoPPNVZGhcuQJlLisHh1P6lCYxzXLk1E81g9h4C+9KFy5EkAmehMFIypC+rkLQ2Mmi1FXAc0bwPEmXs5xHLeuXKa+tOLL9Pa0x8w1rH2IlGv7QRhmHO4SA+r/tcuXy1+YyeGU2za5RTr8NmO4A9x+aA1lFK0EuDh7x8ly5BRqJbsA12uTwwLLOSbEA+qx9yidO2263cfmuXLu1ybQ6cUVJZhz9qip8QfC8SRuyvabtI94I4g7iDvXLldW/JDfBdBarqxNGZ4A0BovUU+UO6HX9JHcXdCSe9h03botmajp53NmI6OGGacHRjWljRvdlcWN11LWk9i5cvqdLfKzStS7XT8ny+ppjXfhdMYI8KgEtRA0HpGTFlOxzckbgylbO1zpGwOZmF3WBLTa24lAcIxhk0ksbHHNUUuTM4AEv1OXQXIsb2146lcuSo5thJSfg8/Y00UqDCQKiOGWIAkguGUastmJaeLSBvTo3HJZ61gDiIKZws0GzAWDznDieAvuAXLlw4V48+T6LVXuxRckvj/75ErEsXL6iZ7bWfJI8dxeSFPS4i48ly5Q3pNski8IrVmIkuO5IWKPvNIf2iuXKrRxSbwS2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 descr="Bite with Belkys logo.jpg"/>
          <p:cNvPicPr>
            <a:picLocks noChangeAspect="1"/>
          </p:cNvPicPr>
          <p:nvPr/>
        </p:nvPicPr>
        <p:blipFill>
          <a:blip r:embed="rId4" cstate="print"/>
          <a:srcRect r="9334" b="14286"/>
          <a:stretch>
            <a:fillRect/>
          </a:stretch>
        </p:blipFill>
        <p:spPr>
          <a:xfrm>
            <a:off x="3213538" y="1597573"/>
            <a:ext cx="3281680" cy="1737360"/>
          </a:xfrm>
          <a:prstGeom prst="rect">
            <a:avLst/>
          </a:prstGeom>
        </p:spPr>
      </p:pic>
      <p:pic>
        <p:nvPicPr>
          <p:cNvPr id="7" name="Picture 6" descr="Baru Urbano Chef Cooks Bite w Belkys.jpg"/>
          <p:cNvPicPr>
            <a:picLocks noChangeAspect="1"/>
          </p:cNvPicPr>
          <p:nvPr/>
        </p:nvPicPr>
        <p:blipFill>
          <a:blip r:embed="rId5" cstate="print"/>
          <a:srcRect l="8013" t="12821" r="5449" b="5982"/>
          <a:stretch>
            <a:fillRect/>
          </a:stretch>
        </p:blipFill>
        <p:spPr>
          <a:xfrm>
            <a:off x="762000" y="1600201"/>
            <a:ext cx="2451538" cy="17159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EhC3HZ-Yg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73974" y="3581400"/>
            <a:ext cx="5348452" cy="3008504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2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361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660066"/>
                </a:solidFill>
                <a:latin typeface="Century Gothic" pitchFamily="34" charset="0"/>
              </a:rPr>
              <a:t>Platinum Title Sponsor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Company listed as “Title Sponsor” on all promotional materials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Individual press release announcing “Title Sponsorship”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Presenting Sponsorship on all paid, editorial media and promotional materials 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Title Sponsor’s logo on all DRW email blasts (35,000+ contacts) </a:t>
            </a:r>
          </a:p>
          <a:p>
            <a:endParaRPr lang="en-US" sz="1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660066"/>
                </a:solidFill>
                <a:latin typeface="Century Gothic" pitchFamily="34" charset="0"/>
              </a:rPr>
              <a:t>Investment - $5,000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660066"/>
                </a:solidFill>
                <a:latin typeface="Century Gothic" pitchFamily="34" charset="0"/>
              </a:rPr>
              <a:t>Limit - 1</a:t>
            </a:r>
            <a:endParaRPr lang="en-US" sz="1800" dirty="0">
              <a:solidFill>
                <a:srgbClr val="660066"/>
              </a:solidFill>
              <a:latin typeface="Century Gothic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Century Gothic" pitchFamily="34" charset="0"/>
              </a:rPr>
              <a:t>Doral Restaurant Week Sponsor Benefits </a:t>
            </a: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latin typeface="Century Gothic" pitchFamily="34" charset="0"/>
              </a:rPr>
            </a:br>
            <a:r>
              <a:rPr lang="en-US" sz="4000" b="1" u="sng" dirty="0" smtClean="0">
                <a:solidFill>
                  <a:srgbClr val="660066"/>
                </a:solidFill>
                <a:latin typeface="Century Gothic" pitchFamily="34" charset="0"/>
              </a:rPr>
              <a:t>Be a Sponsor!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 Gothic" pitchFamily="34" charset="0"/>
              </a:rPr>
              <a:t>www.atasteofdoral.com</a:t>
            </a:r>
            <a:endParaRPr lang="en-US" sz="2800" dirty="0">
              <a:solidFill>
                <a:srgbClr val="66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630</Words>
  <Application>Microsoft Office PowerPoint</Application>
  <PresentationFormat>On-screen Show (4:3)</PresentationFormat>
  <Paragraphs>102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Doral Restaurant Week™  All That’s Needed to Participate</vt:lpstr>
      <vt:lpstr>PowerPoint Presentation</vt:lpstr>
      <vt:lpstr>PowerPoint Presentation</vt:lpstr>
      <vt:lpstr>Doral Restaurant Week™ We’ll help generate Press Coverage like this…</vt:lpstr>
      <vt:lpstr>PowerPoint Presentation</vt:lpstr>
      <vt:lpstr>Doral Restaurant Week Sponsor Benefits   Be a Sponsor!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</dc:creator>
  <cp:lastModifiedBy>Sebastian Aranguibel</cp:lastModifiedBy>
  <cp:revision>36</cp:revision>
  <dcterms:created xsi:type="dcterms:W3CDTF">2016-05-26T14:43:03Z</dcterms:created>
  <dcterms:modified xsi:type="dcterms:W3CDTF">2017-06-06T15:53:31Z</dcterms:modified>
</cp:coreProperties>
</file>